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86" r:id="rId3"/>
    <p:sldId id="298" r:id="rId4"/>
    <p:sldId id="287" r:id="rId5"/>
    <p:sldId id="289" r:id="rId6"/>
    <p:sldId id="290" r:id="rId7"/>
    <p:sldId id="299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1" r:id="rId19"/>
    <p:sldId id="275" r:id="rId20"/>
    <p:sldId id="276" r:id="rId21"/>
    <p:sldId id="277" r:id="rId22"/>
    <p:sldId id="292" r:id="rId23"/>
    <p:sldId id="293" r:id="rId24"/>
    <p:sldId id="294" r:id="rId25"/>
    <p:sldId id="282" r:id="rId26"/>
    <p:sldId id="281" r:id="rId27"/>
    <p:sldId id="295" r:id="rId28"/>
    <p:sldId id="296" r:id="rId29"/>
    <p:sldId id="297" r:id="rId30"/>
    <p:sldId id="257" r:id="rId31"/>
    <p:sldId id="258" r:id="rId32"/>
    <p:sldId id="261" r:id="rId33"/>
    <p:sldId id="262" r:id="rId34"/>
    <p:sldId id="263" r:id="rId35"/>
    <p:sldId id="259" r:id="rId36"/>
    <p:sldId id="260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13F422D6-236D-429D-9426-C974C86744A7}">
          <p14:sldIdLst>
            <p14:sldId id="256"/>
          </p14:sldIdLst>
        </p14:section>
        <p14:section name="0513" id="{C67177FE-13ED-4487-A4AD-768EC188F568}">
          <p14:sldIdLst>
            <p14:sldId id="286"/>
            <p14:sldId id="298"/>
            <p14:sldId id="287"/>
            <p14:sldId id="289"/>
            <p14:sldId id="290"/>
            <p14:sldId id="299"/>
          </p14:sldIdLst>
        </p14:section>
        <p14:section name="0520" id="{C4134A1D-9C7A-413A-9762-0E24F9BC7A76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3"/>
            <p14:sldId id="274"/>
            <p14:sldId id="271"/>
            <p14:sldId id="275"/>
            <p14:sldId id="276"/>
            <p14:sldId id="277"/>
            <p14:sldId id="292"/>
            <p14:sldId id="293"/>
            <p14:sldId id="294"/>
            <p14:sldId id="282"/>
            <p14:sldId id="281"/>
            <p14:sldId id="295"/>
            <p14:sldId id="296"/>
            <p14:sldId id="297"/>
          </p14:sldIdLst>
        </p14:section>
        <p14:section name="0527" id="{7D695458-9224-478F-AA8C-DC2CA513DBC6}">
          <p14:sldIdLst>
            <p14:sldId id="257"/>
            <p14:sldId id="258"/>
            <p14:sldId id="261"/>
            <p14:sldId id="262"/>
            <p14:sldId id="263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E060A-71F9-4478-BA85-2463B9872AA6}" type="datetimeFigureOut">
              <a:rPr lang="zh-TW" altLang="en-US" smtClean="0"/>
              <a:t>2022/5/27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3DB68-4467-40B9-B368-45085FA0EC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528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306-5BC4-410A-AB8D-D9925D56CF9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361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306-5BC4-410A-AB8D-D9925D56CF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210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讓使用者不會感到當機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306-5BC4-410A-AB8D-D9925D56CF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60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22F25-014C-97FA-094C-245A83ED9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036D727-0824-36F5-AC24-5C8EED539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3ED271-1730-969B-4AF4-7F22A638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2022/5/27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392E60-3ACE-24BF-EE79-654848524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9CC92B-A3E9-7BE2-EEF1-BB05AE2B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0167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0134B8-873F-BD67-9084-FB45EAA4A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E7E4DAA-F5A3-CE3F-8A20-9C96E5B29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AAED8D-0B57-D98E-C3D1-4FF26B8D5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2022/5/27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0EFBCBC-E760-2A90-4165-953627CA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897122-2CE9-05E2-F75A-4022CA04A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0426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0B53B2D-C5D6-E0CD-2C5B-F6CBBB6589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7856AB6-5F19-01F9-27FA-81B7B6039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8836DE-CF04-5950-1349-E7F1FBDA0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2022/5/27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7DED2F-E155-6F37-9214-64B1C5780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2FC653-BCFE-3F4E-1028-2CB8E0FA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1931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694B09-0909-B892-743B-F2B0130A6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E4E61D-E4CB-708B-8DF0-5CE788E08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ABA14F-E3E6-DF23-89C4-BFE08FF4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2022/5/27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C2566C-EEFA-8CC9-A71D-C3D464F74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617D08-ABD4-4DB7-B20E-EF95AF27D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520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05DE11-BD16-C9F4-4D4A-8F6F58DD2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48F51D-731B-0932-532A-E7AFB06E9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6924AE-F3CE-6027-B265-D4F5CAE5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2022/5/27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E1A2E8-7FBE-9726-8A5A-640F10158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2B076F-151E-8062-2EB9-58AA8A45E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82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A132B3-27B9-3F4E-86DE-59977A08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2ACD24-4979-52F5-F340-7667674CF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6A6743-DB1F-2D7F-7CD0-26BFF0B1E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406B2B8-F4EE-F312-C6B2-716A2C76A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2022/5/27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8F93A2-CF77-0D27-2DAE-1AAF38A7F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7A45F05-F241-F10B-6C88-068519D1C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551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A21766-1002-71F0-222A-59C3D33A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4E71E3C-33B9-E88C-8381-E15A5B412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429A48C-2BFC-B889-E9B1-987FFA80B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26BC909-90E2-DEC5-BCD4-C5625262E0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28A50A9-8D04-029F-FA7B-0F0AA2CBC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635F4D9-565D-7DB2-4E07-CE335932F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2022/5/27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3CDE902-5996-8037-D59B-7884EB47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4D6B726-E3AA-F37B-BBC8-4DFB959A7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223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974999-9A7D-9D54-1F8E-28256B7F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B2CF9CB-7190-FC63-4EE3-F07EA27E5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2022/5/27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03BEF49-354E-4AFD-E46C-9F2C4AF71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CD479E-8BAF-CDF3-65CE-EC58602F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5861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E773BBC-C297-26F1-951A-B474CB724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2022/5/27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CF0424F-8243-9BAD-ED48-90673DAE1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E22609-8F83-BBCE-7F29-57C16715E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624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F1A152-A4AF-0ED2-E321-D49008B4E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8B54DE-3040-EE4B-B156-213A7936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624E6B8-F514-111E-FAA7-825C75B76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08EC22C-2ACF-188B-87D1-F83223ADF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2022/5/27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6BB056-DEC4-47BC-7A95-3C5D2905D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2495E9-0811-60CE-5312-1BCB6FF5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53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255B71-ABE1-187F-7BC9-432A5227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45A92C7-0CA3-8881-7FB9-8B01E82855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E891F13-837F-EF19-3F18-3B5CD2DE9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8A789A1-583A-EB6A-AB33-7AB340888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2022/5/27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74BD82-B161-1556-58A9-4162B3BB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E61831-4D27-D175-49A0-7765670E1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3062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D0A6B9D-DF47-BAA7-1E2B-FCCA03741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4158360-4015-3D7F-8FC1-BEBCF8522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E643FF-8843-5E31-F3F2-D2EB850ED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FDEEB-0442-4AB9-8002-744FF9D57919}" type="datetimeFigureOut">
              <a:rPr lang="zh-TW" altLang="en-US" smtClean="0"/>
              <a:t>2022/5/27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4EC62A-B3B3-EBC9-9992-27C18841C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E42C4-A0BF-874E-7D8F-594284514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217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21EAF8-C80A-E2AC-7C77-056597E2ED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系統晶片設計實習＿貪食蛇</a:t>
            </a:r>
            <a:br>
              <a:rPr lang="en-US" altLang="zh-TW" dirty="0"/>
            </a:br>
            <a:r>
              <a:rPr lang="zh-TW" altLang="en-US" dirty="0"/>
              <a:t>進度報告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F783D-5FAE-DC8A-95C8-17888225B3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組員 鄭彥禎</a:t>
            </a:r>
            <a:endParaRPr lang="en-US" altLang="zh-TW" dirty="0"/>
          </a:p>
          <a:p>
            <a:r>
              <a:rPr lang="zh-TW" altLang="en-US" dirty="0"/>
              <a:t>          邱柏瑋</a:t>
            </a:r>
            <a:endParaRPr lang="en-US" altLang="zh-TW" dirty="0"/>
          </a:p>
          <a:p>
            <a:r>
              <a:rPr lang="zh-TW" altLang="en-US" dirty="0"/>
              <a:t>          黃紫汝</a:t>
            </a:r>
          </a:p>
        </p:txBody>
      </p:sp>
    </p:spTree>
    <p:extLst>
      <p:ext uri="{BB962C8B-B14F-4D97-AF65-F5344CB8AC3E}">
        <p14:creationId xmlns:p14="http://schemas.microsoft.com/office/powerpoint/2010/main" val="2490554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CE4F13-B3E4-479D-9601-3B44660A9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2. IP</a:t>
            </a:r>
            <a:r>
              <a:rPr lang="zh-TW" altLang="zh-TW" dirty="0"/>
              <a:t>會產生中斷</a:t>
            </a:r>
            <a:r>
              <a:rPr lang="en-US" altLang="zh-TW" dirty="0"/>
              <a:t>IRQ</a:t>
            </a:r>
            <a:r>
              <a:rPr lang="zh-TW" altLang="zh-TW" dirty="0"/>
              <a:t>訊號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87FD9D-7EF4-4003-B6F4-84FB0CED1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影片展示</a:t>
            </a:r>
          </a:p>
        </p:txBody>
      </p:sp>
      <p:pic>
        <p:nvPicPr>
          <p:cNvPr id="4" name="816ad36f-36a8-463c-9032-9444c629487f">
            <a:hlinkClick r:id="" action="ppaction://media"/>
            <a:extLst>
              <a:ext uri="{FF2B5EF4-FFF2-40B4-BE49-F238E27FC236}">
                <a16:creationId xmlns:a16="http://schemas.microsoft.com/office/drawing/2014/main" id="{FB90603D-A6F7-4A16-9E39-63A5ECF11B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6436" y="1825624"/>
            <a:ext cx="894644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7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51B13C-1C9B-4A55-A51D-7DFABFDD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52" y="94647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 2.1</a:t>
            </a:r>
            <a:r>
              <a:rPr lang="zh-TW" altLang="en-US" dirty="0"/>
              <a:t> </a:t>
            </a:r>
            <a:r>
              <a:rPr lang="en-US" altLang="zh-TW" dirty="0"/>
              <a:t>IRQ</a:t>
            </a:r>
            <a:r>
              <a:rPr lang="zh-TW" altLang="zh-TW" dirty="0"/>
              <a:t>的編號</a:t>
            </a:r>
            <a:endParaRPr lang="zh-TW" alt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121D54F5-9F77-46E5-84CC-C6D30FB84156}"/>
              </a:ext>
            </a:extLst>
          </p:cNvPr>
          <p:cNvGrpSpPr/>
          <p:nvPr/>
        </p:nvGrpSpPr>
        <p:grpSpPr>
          <a:xfrm>
            <a:off x="489408" y="1281195"/>
            <a:ext cx="11510035" cy="5544344"/>
            <a:chOff x="489408" y="1281195"/>
            <a:chExt cx="11510035" cy="554434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AE2F86C-67E4-4A5A-9F4D-1C70FF295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408" y="1420210"/>
              <a:ext cx="5791702" cy="4884843"/>
            </a:xfrm>
            <a:prstGeom prst="rect">
              <a:avLst/>
            </a:prstGeom>
          </p:spPr>
        </p:pic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A5E5E152-3EDD-48CD-967D-58EF93DA6152}"/>
                </a:ext>
              </a:extLst>
            </p:cNvPr>
            <p:cNvSpPr/>
            <p:nvPr/>
          </p:nvSpPr>
          <p:spPr>
            <a:xfrm>
              <a:off x="3252248" y="4072379"/>
              <a:ext cx="1564850" cy="17911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82FF51F4-FE2F-423C-A214-D3E3D955E9F0}"/>
                </a:ext>
              </a:extLst>
            </p:cNvPr>
            <p:cNvSpPr/>
            <p:nvPr/>
          </p:nvSpPr>
          <p:spPr>
            <a:xfrm>
              <a:off x="2602834" y="5629373"/>
              <a:ext cx="1564850" cy="17911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B50DA81-0535-469C-A06F-A247458AD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7408" y="1281195"/>
              <a:ext cx="5182049" cy="1066892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1661003-5801-4E59-8048-304B35C68798}"/>
                </a:ext>
              </a:extLst>
            </p:cNvPr>
            <p:cNvCxnSpPr>
              <a:stCxn id="5" idx="2"/>
            </p:cNvCxnSpPr>
            <p:nvPr/>
          </p:nvCxnSpPr>
          <p:spPr>
            <a:xfrm flipH="1">
              <a:off x="3252248" y="4251489"/>
              <a:ext cx="782425" cy="137788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接點: 肘形 10">
              <a:extLst>
                <a:ext uri="{FF2B5EF4-FFF2-40B4-BE49-F238E27FC236}">
                  <a16:creationId xmlns:a16="http://schemas.microsoft.com/office/drawing/2014/main" id="{FDA3167F-0421-4482-A015-3801F0FA3EB4}"/>
                </a:ext>
              </a:extLst>
            </p:cNvPr>
            <p:cNvCxnSpPr/>
            <p:nvPr/>
          </p:nvCxnSpPr>
          <p:spPr>
            <a:xfrm flipV="1">
              <a:off x="4034673" y="2064470"/>
              <a:ext cx="2246437" cy="2007909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0DD346DD-F72A-4FD8-9EE0-2BAF8BE89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7408" y="2455787"/>
              <a:ext cx="4671465" cy="502964"/>
            </a:xfrm>
            <a:prstGeom prst="rect">
              <a:avLst/>
            </a:prstGeom>
          </p:spPr>
        </p:pic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CC9578A8-DD5B-4918-9FE5-16DD6CC4341E}"/>
                </a:ext>
              </a:extLst>
            </p:cNvPr>
            <p:cNvCxnSpPr/>
            <p:nvPr/>
          </p:nvCxnSpPr>
          <p:spPr>
            <a:xfrm>
              <a:off x="7164371" y="2130458"/>
              <a:ext cx="0" cy="40535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70E95668-9DC9-4BA5-866C-920908367DDF}"/>
                </a:ext>
              </a:extLst>
            </p:cNvPr>
            <p:cNvSpPr/>
            <p:nvPr/>
          </p:nvSpPr>
          <p:spPr>
            <a:xfrm>
              <a:off x="9156034" y="2654274"/>
              <a:ext cx="251917" cy="16434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2C43CA6F-C717-4ED0-9E68-94225DF95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2992347"/>
              <a:ext cx="5669771" cy="3833192"/>
            </a:xfrm>
            <a:prstGeom prst="rect">
              <a:avLst/>
            </a:prstGeom>
          </p:spPr>
        </p:pic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FCB05712-86E6-47BA-9D81-13BA83818E92}"/>
                </a:ext>
              </a:extLst>
            </p:cNvPr>
            <p:cNvCxnSpPr>
              <a:stCxn id="15" idx="2"/>
            </p:cNvCxnSpPr>
            <p:nvPr/>
          </p:nvCxnSpPr>
          <p:spPr>
            <a:xfrm flipH="1">
              <a:off x="8239027" y="2818614"/>
              <a:ext cx="1042966" cy="490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F31DDC4-8B1F-4B05-854C-2C066CAF59D2}"/>
                </a:ext>
              </a:extLst>
            </p:cNvPr>
            <p:cNvSpPr/>
            <p:nvPr/>
          </p:nvSpPr>
          <p:spPr>
            <a:xfrm>
              <a:off x="7918515" y="3321578"/>
              <a:ext cx="509048" cy="59864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BEE4D4DA-F240-40F9-B64A-3E71713212BB}"/>
                </a:ext>
              </a:extLst>
            </p:cNvPr>
            <p:cNvSpPr txBox="1"/>
            <p:nvPr/>
          </p:nvSpPr>
          <p:spPr>
            <a:xfrm>
              <a:off x="10463060" y="2387025"/>
              <a:ext cx="1536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/>
                <a:t>xparameters.h</a:t>
              </a:r>
              <a:endParaRPr lang="zh-TW" altLang="en-US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E4CFF6A-0B79-BB80-FD07-9BC998A5879F}"/>
              </a:ext>
            </a:extLst>
          </p:cNvPr>
          <p:cNvSpPr/>
          <p:nvPr/>
        </p:nvSpPr>
        <p:spPr>
          <a:xfrm>
            <a:off x="5212739" y="6338649"/>
            <a:ext cx="883261" cy="38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p232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0354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3D7172-FBC6-422E-A745-DB3C8CF1D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262434"/>
            <a:ext cx="11005008" cy="1945211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2.2 GIC</a:t>
            </a:r>
            <a:r>
              <a:rPr lang="zh-TW" altLang="zh-TW" dirty="0"/>
              <a:t>的</a:t>
            </a:r>
            <a:r>
              <a:rPr lang="en-US" altLang="zh-TW" dirty="0"/>
              <a:t>mask</a:t>
            </a:r>
            <a:r>
              <a:rPr lang="zh-TW" altLang="zh-TW" dirty="0"/>
              <a:t>暫存器、中斷編號</a:t>
            </a:r>
            <a:r>
              <a:rPr lang="zh-TW" altLang="en-US" dirty="0"/>
              <a:t>暫</a:t>
            </a:r>
            <a:r>
              <a:rPr lang="zh-TW" altLang="zh-TW" dirty="0"/>
              <a:t>存器、</a:t>
            </a:r>
            <a:r>
              <a:rPr lang="en-US" altLang="zh-TW" dirty="0"/>
              <a:t>pending</a:t>
            </a:r>
            <a:r>
              <a:rPr lang="zh-TW" altLang="zh-TW" dirty="0"/>
              <a:t>暫存器的、以及你的</a:t>
            </a:r>
            <a:r>
              <a:rPr lang="en-US" altLang="zh-TW" dirty="0"/>
              <a:t>IP</a:t>
            </a:r>
            <a:r>
              <a:rPr lang="zh-TW" altLang="zh-TW" dirty="0"/>
              <a:t>資</a:t>
            </a:r>
            <a:r>
              <a:rPr lang="zh-TW" altLang="en-US" dirty="0"/>
              <a:t>料</a:t>
            </a:r>
            <a:r>
              <a:rPr lang="zh-TW" altLang="zh-TW" dirty="0"/>
              <a:t>暫存器的</a:t>
            </a:r>
            <a:r>
              <a:rPr lang="en-US" altLang="zh-TW" dirty="0"/>
              <a:t>addresses</a:t>
            </a:r>
            <a:r>
              <a:rPr lang="zh-TW" altLang="zh-TW" dirty="0"/>
              <a:t>分別是哪些</a:t>
            </a:r>
            <a:br>
              <a:rPr lang="zh-TW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1904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18DAA147-D519-47C0-9CED-4D371433C44C}"/>
              </a:ext>
            </a:extLst>
          </p:cNvPr>
          <p:cNvGrpSpPr/>
          <p:nvPr/>
        </p:nvGrpSpPr>
        <p:grpSpPr>
          <a:xfrm>
            <a:off x="654049" y="1269160"/>
            <a:ext cx="4869602" cy="4564776"/>
            <a:chOff x="936853" y="1665086"/>
            <a:chExt cx="4869602" cy="456477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18D903D-A4FB-4DA8-BBAB-18AF4309B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853" y="1665086"/>
              <a:ext cx="4869602" cy="4564776"/>
            </a:xfrm>
            <a:prstGeom prst="rect">
              <a:avLst/>
            </a:prstGeom>
          </p:spPr>
        </p:pic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71236BCC-0747-4A18-81BF-0A4142E83939}"/>
                </a:ext>
              </a:extLst>
            </p:cNvPr>
            <p:cNvSpPr/>
            <p:nvPr/>
          </p:nvSpPr>
          <p:spPr>
            <a:xfrm>
              <a:off x="936853" y="4469876"/>
              <a:ext cx="4775790" cy="1775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標題 1">
            <a:extLst>
              <a:ext uri="{FF2B5EF4-FFF2-40B4-BE49-F238E27FC236}">
                <a16:creationId xmlns:a16="http://schemas.microsoft.com/office/drawing/2014/main" id="{7769DE34-2B7B-4124-896C-6F587B628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853" y="0"/>
            <a:ext cx="11005008" cy="194521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GIC</a:t>
            </a:r>
            <a:r>
              <a:rPr lang="zh-TW" altLang="zh-TW" dirty="0"/>
              <a:t>的</a:t>
            </a:r>
            <a:r>
              <a:rPr lang="en-US" altLang="zh-TW" dirty="0"/>
              <a:t>mask</a:t>
            </a:r>
            <a:r>
              <a:rPr lang="zh-TW" altLang="zh-TW" dirty="0"/>
              <a:t>暫存器</a:t>
            </a:r>
            <a:br>
              <a:rPr lang="zh-TW" altLang="zh-TW" dirty="0"/>
            </a:b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F843528-64B3-43BA-A1EB-D1A547B1A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894" y="2243579"/>
            <a:ext cx="5059899" cy="3036996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A8ABD7-9599-449D-B65F-B59A630FF63F}"/>
              </a:ext>
            </a:extLst>
          </p:cNvPr>
          <p:cNvSpPr/>
          <p:nvPr/>
        </p:nvSpPr>
        <p:spPr>
          <a:xfrm>
            <a:off x="5845894" y="4688264"/>
            <a:ext cx="5059898" cy="5153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272C00-D876-0959-7D51-AA6B62B13645}"/>
              </a:ext>
            </a:extLst>
          </p:cNvPr>
          <p:cNvSpPr/>
          <p:nvPr/>
        </p:nvSpPr>
        <p:spPr>
          <a:xfrm>
            <a:off x="816908" y="5833936"/>
            <a:ext cx="883261" cy="38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P1413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0384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3B54C-EADF-4318-812E-F8EC12DAB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zh-TW" dirty="0"/>
              <a:t>中斷編號</a:t>
            </a:r>
            <a:r>
              <a:rPr lang="zh-TW" altLang="en-US" dirty="0"/>
              <a:t>暫</a:t>
            </a:r>
            <a:r>
              <a:rPr lang="zh-TW" altLang="zh-TW" dirty="0"/>
              <a:t>存器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BE47E45-10F3-4545-A202-9E8E9BA33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57" y="1416724"/>
            <a:ext cx="3965174" cy="524284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F5E1CFB-09AA-46BC-B173-4529522CC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677" y="1416724"/>
            <a:ext cx="4846740" cy="1928027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CEB57CF-3695-48A0-84E8-26F7E1583282}"/>
              </a:ext>
            </a:extLst>
          </p:cNvPr>
          <p:cNvSpPr/>
          <p:nvPr/>
        </p:nvSpPr>
        <p:spPr>
          <a:xfrm>
            <a:off x="4181678" y="1443075"/>
            <a:ext cx="4846740" cy="207017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A246851-5B7E-4835-87AE-55314B26FC3F}"/>
              </a:ext>
            </a:extLst>
          </p:cNvPr>
          <p:cNvSpPr/>
          <p:nvPr/>
        </p:nvSpPr>
        <p:spPr>
          <a:xfrm>
            <a:off x="97931" y="2557655"/>
            <a:ext cx="4168900" cy="401438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830B2D2-9AC8-EF4B-7CA8-A37D865CFC00}"/>
              </a:ext>
            </a:extLst>
          </p:cNvPr>
          <p:cNvSpPr/>
          <p:nvPr/>
        </p:nvSpPr>
        <p:spPr>
          <a:xfrm>
            <a:off x="396569" y="1027906"/>
            <a:ext cx="883261" cy="38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P1415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7799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848DC26-2634-4717-9117-1E125A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266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pending</a:t>
            </a:r>
            <a:r>
              <a:rPr lang="zh-TW" altLang="zh-TW" dirty="0"/>
              <a:t>暫存器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F6870D-A40A-4475-A832-33897488D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26" y="1166821"/>
            <a:ext cx="4327737" cy="569117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A2C20C2E-A4DD-46E8-99B8-46994E4A572B}"/>
              </a:ext>
            </a:extLst>
          </p:cNvPr>
          <p:cNvSpPr/>
          <p:nvPr/>
        </p:nvSpPr>
        <p:spPr>
          <a:xfrm>
            <a:off x="703427" y="2403615"/>
            <a:ext cx="4198512" cy="72608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50B641-894E-4B72-8F22-BAB99D8A105E}"/>
              </a:ext>
            </a:extLst>
          </p:cNvPr>
          <p:cNvSpPr txBox="1"/>
          <p:nvPr/>
        </p:nvSpPr>
        <p:spPr>
          <a:xfrm>
            <a:off x="9914303" y="468889"/>
            <a:ext cx="143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xscugic_hw.h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C7BE05B-48C9-4ED6-B934-C64B820D4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937" y="1185895"/>
            <a:ext cx="4674785" cy="4051899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C6E37B3-78B8-4465-8818-2C0E144B5F8D}"/>
              </a:ext>
            </a:extLst>
          </p:cNvPr>
          <p:cNvSpPr/>
          <p:nvPr/>
        </p:nvSpPr>
        <p:spPr>
          <a:xfrm>
            <a:off x="5165937" y="3998380"/>
            <a:ext cx="4430550" cy="12394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D69608B-BE93-4AFE-8A1D-09E3F268E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937" y="5672105"/>
            <a:ext cx="4915326" cy="30482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DDF8296-4779-D951-D1E4-77602F244CF9}"/>
              </a:ext>
            </a:extLst>
          </p:cNvPr>
          <p:cNvSpPr/>
          <p:nvPr/>
        </p:nvSpPr>
        <p:spPr>
          <a:xfrm>
            <a:off x="838200" y="653555"/>
            <a:ext cx="883261" cy="38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P1414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6123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848DC26-2634-4717-9117-1E125A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266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pending</a:t>
            </a:r>
            <a:r>
              <a:rPr lang="zh-TW" altLang="zh-TW" dirty="0"/>
              <a:t>暫存器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F6870D-A40A-4475-A832-33897488D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26" y="1166821"/>
            <a:ext cx="4327737" cy="5691179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0A3E46BB-52A8-4E7F-A8F5-A9976CF3E1CA}"/>
              </a:ext>
            </a:extLst>
          </p:cNvPr>
          <p:cNvSpPr/>
          <p:nvPr/>
        </p:nvSpPr>
        <p:spPr>
          <a:xfrm>
            <a:off x="703425" y="3129699"/>
            <a:ext cx="4198512" cy="72608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50B641-894E-4B72-8F22-BAB99D8A105E}"/>
              </a:ext>
            </a:extLst>
          </p:cNvPr>
          <p:cNvSpPr txBox="1"/>
          <p:nvPr/>
        </p:nvSpPr>
        <p:spPr>
          <a:xfrm>
            <a:off x="9914303" y="468889"/>
            <a:ext cx="143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xscugic_hw.h</a:t>
            </a:r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2537378-A0A7-4388-825C-AC539A9B41B4}"/>
              </a:ext>
            </a:extLst>
          </p:cNvPr>
          <p:cNvGrpSpPr/>
          <p:nvPr/>
        </p:nvGrpSpPr>
        <p:grpSpPr>
          <a:xfrm>
            <a:off x="5082569" y="1166821"/>
            <a:ext cx="4430551" cy="3992770"/>
            <a:chOff x="5334005" y="1286240"/>
            <a:chExt cx="5715495" cy="4890437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D4AE4A0-8989-4596-9AEC-5444A1931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4005" y="1286240"/>
              <a:ext cx="2598645" cy="739204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1002A3C5-F574-437F-9EF5-4A86B5577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4005" y="1848142"/>
              <a:ext cx="5715495" cy="4328535"/>
            </a:xfrm>
            <a:prstGeom prst="rect">
              <a:avLst/>
            </a:prstGeom>
          </p:spPr>
        </p:pic>
      </p:grp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BC86A39-CE06-4CC7-8D54-79D74B707A8D}"/>
              </a:ext>
            </a:extLst>
          </p:cNvPr>
          <p:cNvSpPr/>
          <p:nvPr/>
        </p:nvSpPr>
        <p:spPr>
          <a:xfrm>
            <a:off x="4945564" y="3955274"/>
            <a:ext cx="4430550" cy="12394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A564EB3-6F2C-4D2F-B759-DF06C1FD1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163" y="5515904"/>
            <a:ext cx="5022015" cy="3505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0C4C114-D389-40BF-09F4-3487BDE6F934}"/>
              </a:ext>
            </a:extLst>
          </p:cNvPr>
          <p:cNvSpPr/>
          <p:nvPr/>
        </p:nvSpPr>
        <p:spPr>
          <a:xfrm>
            <a:off x="838200" y="741047"/>
            <a:ext cx="883261" cy="38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P1414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7517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7B169-2079-4D6F-8AE9-387EC27B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IP</a:t>
            </a:r>
            <a:r>
              <a:rPr lang="zh-TW" altLang="zh-TW" dirty="0"/>
              <a:t>資</a:t>
            </a:r>
            <a:r>
              <a:rPr lang="zh-TW" altLang="en-US" dirty="0"/>
              <a:t>料</a:t>
            </a:r>
            <a:r>
              <a:rPr lang="zh-TW" altLang="zh-TW" dirty="0"/>
              <a:t>暫存器的</a:t>
            </a:r>
            <a:r>
              <a:rPr lang="en-US" altLang="zh-TW" dirty="0"/>
              <a:t>addresses</a:t>
            </a:r>
            <a:endParaRPr lang="zh-TW" altLang="en-US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544DBDE-D5EB-4172-A984-8E8887C651E9}"/>
              </a:ext>
            </a:extLst>
          </p:cNvPr>
          <p:cNvGrpSpPr/>
          <p:nvPr/>
        </p:nvGrpSpPr>
        <p:grpSpPr>
          <a:xfrm>
            <a:off x="1174766" y="1843878"/>
            <a:ext cx="6165378" cy="4359191"/>
            <a:chOff x="1174766" y="1843878"/>
            <a:chExt cx="6165378" cy="4359191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CF601E6E-726E-4DCC-8E3A-32C60046F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2874" y="1843878"/>
              <a:ext cx="5032561" cy="4359191"/>
            </a:xfrm>
            <a:prstGeom prst="rect">
              <a:avLst/>
            </a:prstGeom>
          </p:spPr>
        </p:pic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8911C81-C034-40F1-8D8E-F49084123BC9}"/>
                </a:ext>
              </a:extLst>
            </p:cNvPr>
            <p:cNvSpPr/>
            <p:nvPr/>
          </p:nvSpPr>
          <p:spPr>
            <a:xfrm>
              <a:off x="1210229" y="3327662"/>
              <a:ext cx="5032561" cy="27887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8DB1DD1-569A-4EA3-B1F2-4B6E3C033D37}"/>
                </a:ext>
              </a:extLst>
            </p:cNvPr>
            <p:cNvSpPr/>
            <p:nvPr/>
          </p:nvSpPr>
          <p:spPr>
            <a:xfrm>
              <a:off x="1174767" y="5243512"/>
              <a:ext cx="5032561" cy="27887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101A2D59-D172-4049-8B3F-C060131363E5}"/>
                </a:ext>
              </a:extLst>
            </p:cNvPr>
            <p:cNvSpPr/>
            <p:nvPr/>
          </p:nvSpPr>
          <p:spPr>
            <a:xfrm>
              <a:off x="1210229" y="2865352"/>
              <a:ext cx="5032561" cy="46231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85A4C009-8966-4133-A72E-AC031B1042A4}"/>
                </a:ext>
              </a:extLst>
            </p:cNvPr>
            <p:cNvSpPr/>
            <p:nvPr/>
          </p:nvSpPr>
          <p:spPr>
            <a:xfrm>
              <a:off x="1174766" y="4765364"/>
              <a:ext cx="5032561" cy="4781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618D768-8232-4518-AFB8-481F99007DDD}"/>
                </a:ext>
              </a:extLst>
            </p:cNvPr>
            <p:cNvSpPr txBox="1"/>
            <p:nvPr/>
          </p:nvSpPr>
          <p:spPr>
            <a:xfrm>
              <a:off x="6623568" y="3059668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LED</a:t>
              </a:r>
              <a:endParaRPr lang="zh-TW" altLang="en-US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D80EB5DF-B1CB-416A-9946-B269D0C948FD}"/>
                </a:ext>
              </a:extLst>
            </p:cNvPr>
            <p:cNvSpPr txBox="1"/>
            <p:nvPr/>
          </p:nvSpPr>
          <p:spPr>
            <a:xfrm>
              <a:off x="6516585" y="5003714"/>
              <a:ext cx="823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Button</a:t>
              </a:r>
              <a:endParaRPr lang="zh-TW" altLang="en-US" dirty="0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C0AF78D6-9450-41D2-98D5-903DDFED347A}"/>
                </a:ext>
              </a:extLst>
            </p:cNvPr>
            <p:cNvCxnSpPr>
              <a:cxnSpLocks/>
            </p:cNvCxnSpPr>
            <p:nvPr/>
          </p:nvCxnSpPr>
          <p:spPr>
            <a:xfrm>
              <a:off x="6282554" y="2896734"/>
              <a:ext cx="341014" cy="19977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BE345D0-B5D2-4867-8CA9-5ECA08AB9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2554" y="3429000"/>
              <a:ext cx="341014" cy="1775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466A855B-AECC-4367-9221-42DF7430C4A9}"/>
                </a:ext>
              </a:extLst>
            </p:cNvPr>
            <p:cNvCxnSpPr>
              <a:cxnSpLocks/>
            </p:cNvCxnSpPr>
            <p:nvPr/>
          </p:nvCxnSpPr>
          <p:spPr>
            <a:xfrm>
              <a:off x="6207327" y="4803941"/>
              <a:ext cx="341014" cy="19977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87A5F4CC-3EA9-4D99-B807-8D47BFB530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327" y="5336207"/>
              <a:ext cx="341014" cy="1775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7345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861E3D-2566-4205-98DD-3EE020C6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Interrupt type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1E57CF-7A37-424D-AAE6-2393A5B44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487" y="1690688"/>
            <a:ext cx="4900085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58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AC22E3-838B-4A09-BA7C-25057E21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3. ISR(interrupt service routine)</a:t>
            </a:r>
            <a:r>
              <a:rPr lang="zh-TW" altLang="zh-TW" dirty="0"/>
              <a:t>做什麼事情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9904C98-1F4A-44D4-8A32-236B8E862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791" y="1690688"/>
            <a:ext cx="4762913" cy="32845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8440F83-93FA-4AC3-B4AE-491070E58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08" y="1501667"/>
            <a:ext cx="4167072" cy="5033223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148ED6DE-43E8-4671-BB34-A5700C71C4ED}"/>
              </a:ext>
            </a:extLst>
          </p:cNvPr>
          <p:cNvSpPr/>
          <p:nvPr/>
        </p:nvSpPr>
        <p:spPr>
          <a:xfrm>
            <a:off x="646447" y="5216894"/>
            <a:ext cx="3122913" cy="8283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53D56D9-2DDB-490D-834B-3F4864A3FBBA}"/>
              </a:ext>
            </a:extLst>
          </p:cNvPr>
          <p:cNvSpPr/>
          <p:nvPr/>
        </p:nvSpPr>
        <p:spPr>
          <a:xfrm>
            <a:off x="5167647" y="3194787"/>
            <a:ext cx="3387073" cy="84889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537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F3E49-4C2B-41C5-857E-62FDA966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遊戲規則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C36FD1-1ABA-4AE4-A7DC-FAF605A9B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成長到</a:t>
            </a:r>
            <a:r>
              <a:rPr lang="en-US" altLang="zh-TW" dirty="0"/>
              <a:t>20</a:t>
            </a:r>
            <a:r>
              <a:rPr lang="zh-TW" altLang="en-US" dirty="0"/>
              <a:t>節挑戰勝利</a:t>
            </a:r>
            <a:endParaRPr lang="en-US" altLang="zh-TW" dirty="0"/>
          </a:p>
          <a:p>
            <a:r>
              <a:rPr lang="zh-TW" altLang="en-US" dirty="0"/>
              <a:t>退化到</a:t>
            </a:r>
            <a:r>
              <a:rPr lang="en-US" altLang="zh-TW" dirty="0"/>
              <a:t>3</a:t>
            </a:r>
            <a:r>
              <a:rPr lang="zh-TW" altLang="en-US" dirty="0"/>
              <a:t>節以下挑戰失敗</a:t>
            </a:r>
            <a:endParaRPr lang="en-US" altLang="zh-TW" dirty="0"/>
          </a:p>
          <a:p>
            <a:r>
              <a:rPr lang="zh-TW" altLang="en-US" dirty="0"/>
              <a:t>撞牆第</a:t>
            </a:r>
            <a:r>
              <a:rPr lang="en-US" altLang="zh-TW" dirty="0"/>
              <a:t>3</a:t>
            </a:r>
            <a:r>
              <a:rPr lang="zh-TW" altLang="en-US" dirty="0"/>
              <a:t>次遊戲結束</a:t>
            </a:r>
            <a:endParaRPr lang="en-US" altLang="zh-TW" dirty="0"/>
          </a:p>
          <a:p>
            <a:r>
              <a:rPr lang="zh-TW" altLang="en-US" dirty="0"/>
              <a:t>蘋果分為兩類成長、退化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0346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7A4B77-B604-409A-9B75-EC46BE496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4. </a:t>
            </a:r>
            <a:r>
              <a:rPr lang="zh-TW" altLang="zh-TW" dirty="0"/>
              <a:t>期末專案做什麼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115303-6833-4532-9309-A37B6A19C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600" dirty="0"/>
              <a:t>CPU</a:t>
            </a:r>
            <a:r>
              <a:rPr lang="zh-TW" altLang="en-US" sz="3600" dirty="0"/>
              <a:t>作為核心</a:t>
            </a:r>
            <a:endParaRPr lang="en-US" altLang="zh-TW" sz="3600" dirty="0"/>
          </a:p>
          <a:p>
            <a:r>
              <a:rPr lang="en-US" altLang="zh-TW" sz="3600" dirty="0"/>
              <a:t>FPGA</a:t>
            </a:r>
            <a:r>
              <a:rPr lang="zh-TW" altLang="en-US" sz="3600" dirty="0"/>
              <a:t>為輔助</a:t>
            </a:r>
            <a:endParaRPr lang="en-US" altLang="zh-TW" sz="3600" dirty="0"/>
          </a:p>
          <a:p>
            <a:r>
              <a:rPr lang="en-US" altLang="zh-TW" sz="3600" dirty="0"/>
              <a:t>PC</a:t>
            </a:r>
            <a:r>
              <a:rPr lang="zh-TW" altLang="en-US" sz="3600" dirty="0"/>
              <a:t>顯示畫面</a:t>
            </a:r>
            <a:endParaRPr lang="en-US" altLang="zh-TW" sz="3600" dirty="0"/>
          </a:p>
          <a:p>
            <a:endParaRPr lang="en-US" altLang="zh-TW" sz="4000" dirty="0"/>
          </a:p>
          <a:p>
            <a:r>
              <a:rPr lang="zh-TW" altLang="en-US" sz="4000" dirty="0"/>
              <a:t>貪食蛇</a:t>
            </a:r>
            <a:endParaRPr lang="en-US" altLang="zh-TW" sz="4000" dirty="0"/>
          </a:p>
          <a:p>
            <a:endParaRPr lang="en-US" altLang="zh-TW" sz="3200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4215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F483F7-5DEC-45E2-8439-A77E031E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/>
              <a:t>4.1 </a:t>
            </a:r>
            <a:r>
              <a:rPr lang="zh-TW" altLang="zh-TW" dirty="0"/>
              <a:t>需求規格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99BBBC5-EFAC-6F79-2AF3-3E5AA53CCEB2}"/>
              </a:ext>
            </a:extLst>
          </p:cNvPr>
          <p:cNvSpPr txBox="1"/>
          <p:nvPr/>
        </p:nvSpPr>
        <p:spPr>
          <a:xfrm>
            <a:off x="838200" y="2028616"/>
            <a:ext cx="64850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zh-TW" sz="4000" dirty="0"/>
              <a:t>功能</a:t>
            </a:r>
            <a:endParaRPr lang="en-US" altLang="zh-TW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zh-TW" sz="4000" dirty="0"/>
              <a:t>效能</a:t>
            </a:r>
            <a:endParaRPr lang="en-US" altLang="zh-TW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zh-TW" sz="4000" dirty="0"/>
              <a:t>介面</a:t>
            </a:r>
            <a:endParaRPr lang="en-US" altLang="zh-TW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zh-TW" sz="4000" dirty="0"/>
              <a:t>使用限制</a:t>
            </a:r>
            <a:r>
              <a:rPr lang="en-US" altLang="zh-TW" sz="4000" dirty="0"/>
              <a:t>(</a:t>
            </a:r>
            <a:r>
              <a:rPr lang="zh-TW" altLang="zh-TW" sz="4000" dirty="0"/>
              <a:t>環境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73466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F483F7-5DEC-45E2-8439-A77E031E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/>
              <a:t>功能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BEFB988-E8F4-44D4-B027-9B83C53231BE}"/>
              </a:ext>
            </a:extLst>
          </p:cNvPr>
          <p:cNvSpPr txBox="1"/>
          <p:nvPr/>
        </p:nvSpPr>
        <p:spPr>
          <a:xfrm>
            <a:off x="1043940" y="2226588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使用者可以透過按鈕控制貪食蛇移動方向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83AC5E6-1314-4234-946C-CF85C4977BE5}"/>
              </a:ext>
            </a:extLst>
          </p:cNvPr>
          <p:cNvSpPr txBox="1"/>
          <p:nvPr/>
        </p:nvSpPr>
        <p:spPr>
          <a:xfrm>
            <a:off x="1043940" y="2762488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使用者可以透過按鈕啟動、重置遊戲</a:t>
            </a:r>
          </a:p>
        </p:txBody>
      </p:sp>
    </p:spTree>
    <p:extLst>
      <p:ext uri="{BB962C8B-B14F-4D97-AF65-F5344CB8AC3E}">
        <p14:creationId xmlns:p14="http://schemas.microsoft.com/office/powerpoint/2010/main" val="2524909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F3E49-4C2B-41C5-857E-62FDA966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遊戲規則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C36FD1-1ABA-4AE4-A7DC-FAF605A9B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600" dirty="0"/>
              <a:t>成長到</a:t>
            </a:r>
            <a:r>
              <a:rPr lang="en-US" altLang="zh-TW" sz="3600" dirty="0"/>
              <a:t>20</a:t>
            </a:r>
            <a:r>
              <a:rPr lang="zh-TW" altLang="en-US" sz="3600" dirty="0"/>
              <a:t>節挑戰勝利</a:t>
            </a:r>
            <a:endParaRPr lang="en-US" altLang="zh-TW" sz="3600" dirty="0"/>
          </a:p>
          <a:p>
            <a:r>
              <a:rPr lang="zh-TW" altLang="en-US" sz="3600" dirty="0"/>
              <a:t>退化到</a:t>
            </a:r>
            <a:r>
              <a:rPr lang="en-US" altLang="zh-TW" sz="3600" dirty="0"/>
              <a:t>3</a:t>
            </a:r>
            <a:r>
              <a:rPr lang="zh-TW" altLang="en-US" sz="3600" dirty="0"/>
              <a:t>節以下挑戰失敗</a:t>
            </a:r>
            <a:endParaRPr lang="en-US" altLang="zh-TW" sz="3600" dirty="0"/>
          </a:p>
          <a:p>
            <a:r>
              <a:rPr lang="zh-TW" altLang="en-US" sz="3600" dirty="0"/>
              <a:t>撞牆第</a:t>
            </a:r>
            <a:r>
              <a:rPr lang="en-US" altLang="zh-TW" sz="3600" dirty="0"/>
              <a:t>3</a:t>
            </a:r>
            <a:r>
              <a:rPr lang="zh-TW" altLang="en-US" sz="3600" dirty="0"/>
              <a:t>次遊戲結束</a:t>
            </a:r>
            <a:endParaRPr lang="en-US" altLang="zh-TW" sz="3600" dirty="0"/>
          </a:p>
          <a:p>
            <a:r>
              <a:rPr lang="zh-TW" altLang="en-US" sz="3600" dirty="0"/>
              <a:t>蘋果分為兩類成長、退化</a:t>
            </a:r>
            <a:endParaRPr lang="en-US" altLang="zh-TW" sz="3600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3844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70AAA4-8E70-EA92-F372-BCED93F6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遊戲內容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F582E9-2F48-872C-5158-A39E18304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6968" cy="4351338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當吃到成長則 </a:t>
            </a:r>
            <a:r>
              <a:rPr lang="en-US" altLang="zh-TW" sz="3600" dirty="0"/>
              <a:t>+2 </a:t>
            </a:r>
            <a:r>
              <a:rPr lang="zh-TW" altLang="en-US" sz="3600" dirty="0"/>
              <a:t>節吃到退化則 </a:t>
            </a:r>
            <a:r>
              <a:rPr lang="en-US" altLang="zh-TW" sz="3600" dirty="0"/>
              <a:t>-1 </a:t>
            </a:r>
            <a:r>
              <a:rPr lang="zh-TW" altLang="en-US" sz="3600" dirty="0"/>
              <a:t>節</a:t>
            </a:r>
            <a:endParaRPr lang="en-US" altLang="zh-TW" sz="3600" dirty="0"/>
          </a:p>
          <a:p>
            <a:r>
              <a:rPr lang="zh-TW" altLang="en-US" sz="3600" dirty="0"/>
              <a:t>蛇一節和蘋果</a:t>
            </a:r>
            <a:r>
              <a:rPr lang="en-US" altLang="zh-TW" sz="3600" dirty="0"/>
              <a:t>2500</a:t>
            </a:r>
            <a:r>
              <a:rPr lang="zh-TW" altLang="en-US" sz="3600" dirty="0"/>
              <a:t>個像素為顯示單位</a:t>
            </a:r>
            <a:br>
              <a:rPr lang="en-US" altLang="zh-TW" sz="3600" dirty="0"/>
            </a:br>
            <a:r>
              <a:rPr lang="zh-TW" altLang="en-US" sz="3600" dirty="0"/>
              <a:t>整體畫面為</a:t>
            </a:r>
            <a:r>
              <a:rPr lang="en-US" altLang="zh-TW" sz="3600" dirty="0"/>
              <a:t>400</a:t>
            </a:r>
            <a:r>
              <a:rPr lang="zh-TW" altLang="en-US" sz="3600" dirty="0"/>
              <a:t>*</a:t>
            </a:r>
            <a:r>
              <a:rPr lang="en-US" altLang="zh-TW" sz="3600" dirty="0"/>
              <a:t>400</a:t>
            </a:r>
            <a:r>
              <a:rPr lang="zh-TW" altLang="en-US" sz="3600" dirty="0"/>
              <a:t>。</a:t>
            </a:r>
            <a:endParaRPr lang="en-US" altLang="zh-TW" sz="3600" dirty="0"/>
          </a:p>
          <a:p>
            <a:r>
              <a:rPr lang="zh-TW" altLang="en-US" sz="3600" dirty="0"/>
              <a:t>若撞牆則回到起始位置重置蘋果，第三次則遊戲結束。</a:t>
            </a:r>
            <a:endParaRPr lang="en-US" altLang="zh-TW" sz="3600" dirty="0"/>
          </a:p>
          <a:p>
            <a:r>
              <a:rPr lang="zh-TW" altLang="en-US" sz="3600" dirty="0"/>
              <a:t>若勝利蛇為黃色，遊戲中蛇為紅色，失敗則為綠色。</a:t>
            </a:r>
            <a:endParaRPr lang="en-US" altLang="zh-TW" sz="3600" dirty="0"/>
          </a:p>
          <a:p>
            <a:r>
              <a:rPr lang="zh-TW" altLang="en-US" sz="3600" dirty="0"/>
              <a:t>蘋果為隨機產生且退化蘋果不會消失。</a:t>
            </a:r>
            <a:endParaRPr lang="en-US" altLang="zh-TW" sz="3600" dirty="0"/>
          </a:p>
          <a:p>
            <a:r>
              <a:rPr lang="zh-TW" altLang="en-US" sz="3600" dirty="0"/>
              <a:t>蛇的起始節數為</a:t>
            </a:r>
            <a:r>
              <a:rPr lang="en-US" altLang="zh-TW" sz="3600" dirty="0"/>
              <a:t>5</a:t>
            </a:r>
            <a:r>
              <a:rPr lang="zh-TW" altLang="en-US" sz="3600" dirty="0"/>
              <a:t>節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31530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F483F7-5DEC-45E2-8439-A77E031E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/>
              <a:t>效能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5CD2A16-B68F-D8A5-76D7-3228017BF5E1}"/>
              </a:ext>
            </a:extLst>
          </p:cNvPr>
          <p:cNvSpPr txBox="1"/>
          <p:nvPr/>
        </p:nvSpPr>
        <p:spPr>
          <a:xfrm>
            <a:off x="838200" y="1949115"/>
            <a:ext cx="8955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600" dirty="0"/>
              <a:t>單一性 </a:t>
            </a:r>
            <a:r>
              <a:rPr lang="en-US" altLang="zh-TW" sz="3600" dirty="0"/>
              <a:t>:</a:t>
            </a:r>
            <a:r>
              <a:rPr lang="zh-TW" altLang="en-US" sz="3600" dirty="0"/>
              <a:t> 功能單一且不會改變的</a:t>
            </a:r>
            <a:endParaRPr lang="en-US" altLang="zh-TW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600" dirty="0"/>
              <a:t>可塑性 </a:t>
            </a:r>
            <a:r>
              <a:rPr lang="en-US" altLang="zh-TW" sz="3600" dirty="0"/>
              <a:t>:</a:t>
            </a:r>
            <a:r>
              <a:rPr lang="zh-TW" altLang="en-US" sz="3600" dirty="0"/>
              <a:t> 日後會有更動的具有彈性的</a:t>
            </a:r>
            <a:endParaRPr lang="en-US" altLang="zh-TW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600" dirty="0"/>
              <a:t>位置產生</a:t>
            </a:r>
            <a:r>
              <a:rPr lang="en-US" altLang="zh-TW" sz="3600" dirty="0"/>
              <a:t>&amp;</a:t>
            </a:r>
            <a:r>
              <a:rPr lang="zh-TW" altLang="en-US" sz="3600" dirty="0"/>
              <a:t>生命顯示</a:t>
            </a:r>
            <a:endParaRPr lang="en-US" altLang="zh-TW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600" dirty="0"/>
              <a:t>遊戲運作機制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399666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41ABEA-0032-4B2D-B657-F12241AEA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使用限制</a:t>
            </a:r>
            <a:r>
              <a:rPr lang="en-US" altLang="zh-TW" dirty="0"/>
              <a:t>(</a:t>
            </a:r>
            <a:r>
              <a:rPr lang="zh-TW" altLang="en-US" dirty="0"/>
              <a:t>環境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C6A942-818D-45F9-AFA9-4167B1055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sz="3900" dirty="0"/>
              <a:t>硬體</a:t>
            </a:r>
            <a:r>
              <a:rPr lang="en-US" altLang="zh-TW" sz="3900" dirty="0"/>
              <a:t>:</a:t>
            </a:r>
          </a:p>
          <a:p>
            <a:r>
              <a:rPr lang="en-US" altLang="zh-TW" sz="3900" dirty="0" err="1"/>
              <a:t>Zedboard</a:t>
            </a:r>
            <a:endParaRPr lang="en-US" altLang="zh-TW" sz="3900" dirty="0"/>
          </a:p>
          <a:p>
            <a:endParaRPr lang="en-US" altLang="zh-TW" sz="3900" dirty="0"/>
          </a:p>
          <a:p>
            <a:endParaRPr lang="en-US" altLang="zh-TW" sz="3900" dirty="0"/>
          </a:p>
          <a:p>
            <a:pPr marL="0" indent="0">
              <a:buNone/>
            </a:pPr>
            <a:r>
              <a:rPr lang="zh-TW" altLang="en-US" sz="3900" dirty="0"/>
              <a:t>軟體</a:t>
            </a:r>
            <a:r>
              <a:rPr lang="en-US" altLang="zh-TW" sz="3900" dirty="0"/>
              <a:t>:</a:t>
            </a:r>
          </a:p>
          <a:p>
            <a:r>
              <a:rPr lang="en-US" altLang="zh-TW" sz="3900" dirty="0" err="1"/>
              <a:t>Vivado</a:t>
            </a:r>
            <a:r>
              <a:rPr lang="en-US" altLang="zh-TW" sz="3900" dirty="0"/>
              <a:t> 		</a:t>
            </a:r>
          </a:p>
          <a:p>
            <a:r>
              <a:rPr lang="en-US" altLang="zh-TW" sz="3900" dirty="0" err="1"/>
              <a:t>Vivado</a:t>
            </a:r>
            <a:r>
              <a:rPr lang="en-US" altLang="zh-TW" sz="3900" dirty="0"/>
              <a:t> SDK	</a:t>
            </a:r>
          </a:p>
          <a:p>
            <a:r>
              <a:rPr lang="en-US" altLang="zh-TW" sz="3900" dirty="0"/>
              <a:t>Visual studio</a:t>
            </a:r>
            <a:r>
              <a:rPr lang="zh-TW" altLang="en-US" sz="3900" dirty="0"/>
              <a:t> </a:t>
            </a:r>
            <a:r>
              <a:rPr lang="en-US" altLang="zh-TW" sz="3900" dirty="0"/>
              <a:t>2017</a:t>
            </a:r>
            <a:r>
              <a:rPr lang="en-US" altLang="zh-TW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95816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833C24-0382-471A-8A5E-078825BD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4.2 </a:t>
            </a:r>
            <a:r>
              <a:rPr lang="zh-TW" altLang="zh-TW" dirty="0"/>
              <a:t>情境</a:t>
            </a:r>
            <a:r>
              <a:rPr lang="en-US" altLang="zh-TW" dirty="0"/>
              <a:t>: </a:t>
            </a:r>
            <a:r>
              <a:rPr lang="zh-TW" altLang="zh-TW" dirty="0"/>
              <a:t>操作流程、操作步驟</a:t>
            </a:r>
            <a:endParaRPr lang="zh-TW" altLang="en-US" dirty="0"/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BD27219D-B37E-E449-3DE0-7AA07CE64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157" y="1690688"/>
            <a:ext cx="8225686" cy="4777448"/>
          </a:xfrm>
        </p:spPr>
      </p:pic>
    </p:spTree>
    <p:extLst>
      <p:ext uri="{BB962C8B-B14F-4D97-AF65-F5344CB8AC3E}">
        <p14:creationId xmlns:p14="http://schemas.microsoft.com/office/powerpoint/2010/main" val="1710672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C562B9-6ECA-4072-9B9C-A22248621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8286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zh-TW" dirty="0"/>
              <a:t>4.3 </a:t>
            </a:r>
            <a:r>
              <a:rPr lang="zh-TW" altLang="zh-TW" dirty="0"/>
              <a:t>為什麼要使用</a:t>
            </a:r>
            <a:r>
              <a:rPr lang="en-US" altLang="zh-TW" dirty="0"/>
              <a:t>SoC?</a:t>
            </a:r>
            <a:br>
              <a:rPr lang="en-US" altLang="zh-TW" dirty="0"/>
            </a:br>
            <a:r>
              <a:rPr lang="zh-TW" altLang="zh-TW" dirty="0"/>
              <a:t>特別是</a:t>
            </a:r>
            <a:r>
              <a:rPr lang="en-US" altLang="zh-TW" dirty="0"/>
              <a:t>platform-based SoC,</a:t>
            </a:r>
            <a:r>
              <a:rPr lang="zh-TW" altLang="zh-TW" dirty="0"/>
              <a:t>以</a:t>
            </a:r>
            <a:r>
              <a:rPr lang="en-US" altLang="zh-TW" dirty="0"/>
              <a:t>AXI bus</a:t>
            </a:r>
            <a:r>
              <a:rPr lang="zh-TW" altLang="zh-TW" dirty="0"/>
              <a:t>為主角 說明整個資訊的流程</a:t>
            </a:r>
            <a:r>
              <a:rPr lang="en-US" altLang="zh-TW" dirty="0"/>
              <a:t>(</a:t>
            </a:r>
            <a:r>
              <a:rPr lang="zh-TW" altLang="zh-TW" dirty="0"/>
              <a:t>資料流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6183F9-FA66-355A-57A9-37AD90803F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82" y="2298597"/>
            <a:ext cx="9207235" cy="412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17A3BE-27A0-7577-A4ED-9DFA53C7645E}"/>
              </a:ext>
            </a:extLst>
          </p:cNvPr>
          <p:cNvSpPr/>
          <p:nvPr/>
        </p:nvSpPr>
        <p:spPr>
          <a:xfrm>
            <a:off x="5570220" y="2857500"/>
            <a:ext cx="2232660" cy="2209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401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1CA74F-71A8-462A-8B55-E8F4C1375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報告結束</a:t>
            </a:r>
          </a:p>
        </p:txBody>
      </p:sp>
    </p:spTree>
    <p:extLst>
      <p:ext uri="{BB962C8B-B14F-4D97-AF65-F5344CB8AC3E}">
        <p14:creationId xmlns:p14="http://schemas.microsoft.com/office/powerpoint/2010/main" val="2893321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70AAA4-8E70-EA92-F372-BCED93F6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遊戲內容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F582E9-2F48-872C-5158-A39E18304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當吃到成長則 </a:t>
            </a:r>
            <a:r>
              <a:rPr lang="en-US" altLang="zh-TW" dirty="0"/>
              <a:t>+2 </a:t>
            </a:r>
            <a:r>
              <a:rPr lang="zh-TW" altLang="en-US" dirty="0"/>
              <a:t>節吃到退化則 </a:t>
            </a:r>
            <a:r>
              <a:rPr lang="en-US" altLang="zh-TW" dirty="0"/>
              <a:t>-1 </a:t>
            </a:r>
            <a:r>
              <a:rPr lang="zh-TW" altLang="en-US" dirty="0"/>
              <a:t>節</a:t>
            </a:r>
            <a:endParaRPr lang="en-US" altLang="zh-TW" dirty="0"/>
          </a:p>
          <a:p>
            <a:r>
              <a:rPr lang="zh-TW" altLang="en-US" dirty="0"/>
              <a:t>蛇一節和蘋果</a:t>
            </a:r>
            <a:r>
              <a:rPr lang="en-US" altLang="zh-TW" dirty="0"/>
              <a:t>2500</a:t>
            </a:r>
            <a:r>
              <a:rPr lang="zh-TW" altLang="en-US" dirty="0"/>
              <a:t>個像素為顯示單位</a:t>
            </a:r>
            <a:br>
              <a:rPr lang="en-US" altLang="zh-TW" dirty="0"/>
            </a:br>
            <a:r>
              <a:rPr lang="zh-TW" altLang="en-US" dirty="0"/>
              <a:t>整體畫面為</a:t>
            </a:r>
            <a:r>
              <a:rPr lang="en-US" altLang="zh-TW" dirty="0"/>
              <a:t>400</a:t>
            </a:r>
            <a:r>
              <a:rPr lang="zh-TW" altLang="en-US" dirty="0"/>
              <a:t>*</a:t>
            </a:r>
            <a:r>
              <a:rPr lang="en-US" altLang="zh-TW" dirty="0"/>
              <a:t>400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若撞牆則回到起始位置，第三次則遊戲結束。</a:t>
            </a:r>
            <a:endParaRPr lang="en-US" altLang="zh-TW" dirty="0"/>
          </a:p>
          <a:p>
            <a:r>
              <a:rPr lang="zh-TW" altLang="en-US" dirty="0"/>
              <a:t>若勝利蛇為黃色，遊戲中蛇為紅色，失敗則為綠色。</a:t>
            </a:r>
            <a:endParaRPr lang="en-US" altLang="zh-TW" dirty="0"/>
          </a:p>
          <a:p>
            <a:r>
              <a:rPr lang="zh-TW" altLang="en-US" dirty="0"/>
              <a:t>蘋果為隨機產生且退化蘋果不會消失。</a:t>
            </a:r>
            <a:endParaRPr lang="en-US" altLang="zh-TW" dirty="0"/>
          </a:p>
          <a:p>
            <a:r>
              <a:rPr lang="zh-TW" altLang="en-US" dirty="0"/>
              <a:t>蛇的起始節數為</a:t>
            </a:r>
            <a:r>
              <a:rPr lang="en-US" altLang="zh-TW" dirty="0"/>
              <a:t>5</a:t>
            </a:r>
            <a:r>
              <a:rPr lang="zh-TW" altLang="en-US" dirty="0"/>
              <a:t>節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6338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EDC428-954E-6600-7021-CC35A55D9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推進方式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5B7B2D4-C4B3-711B-CABD-B4D160307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先使用</a:t>
                </a:r>
                <a:r>
                  <a:rPr lang="en-US" altLang="zh-TW" dirty="0"/>
                  <a:t>C</a:t>
                </a:r>
                <a:r>
                  <a:rPr lang="zh-TW" altLang="en-US" dirty="0"/>
                  <a:t>程式撰寫遊戲完成雛形</a:t>
                </a:r>
                <a:endParaRPr lang="en-US" altLang="zh-TW" dirty="0"/>
              </a:p>
              <a:p>
                <a:pPr lvl="1"/>
                <a:r>
                  <a:rPr lang="zh-TW" altLang="en-US" dirty="0"/>
                  <a:t>先以黑白視窗模擬</a:t>
                </a:r>
                <a:endParaRPr lang="en-US" altLang="zh-TW" dirty="0"/>
              </a:p>
              <a:p>
                <a:pPr lvl="1"/>
                <a:r>
                  <a:rPr lang="zh-TW" altLang="en-US" dirty="0"/>
                  <a:t>模擬要於</a:t>
                </a:r>
                <a:r>
                  <a:rPr lang="en-US" altLang="zh-TW" dirty="0"/>
                  <a:t>CPU</a:t>
                </a:r>
                <a:r>
                  <a:rPr lang="zh-TW" altLang="en-US" dirty="0"/>
                  <a:t>執行的部分    </a:t>
                </a:r>
                <a:r>
                  <a:rPr lang="en-US" altLang="zh-TW" dirty="0"/>
                  <a:t>(PS)</a:t>
                </a:r>
              </a:p>
              <a:p>
                <a:pPr marL="457200" lvl="1" indent="0">
                  <a:buNone/>
                </a:pPr>
                <a:endParaRPr lang="en-US" altLang="zh-TW" dirty="0"/>
              </a:p>
              <a:p>
                <a:r>
                  <a:rPr lang="zh-TW" altLang="en-US" dirty="0"/>
                  <a:t>再將亂數以及影像矩陣部分切割</a:t>
                </a:r>
                <a:endParaRPr lang="en-US" altLang="zh-TW" dirty="0"/>
              </a:p>
              <a:p>
                <a:pPr lvl="1"/>
                <a:r>
                  <a:rPr lang="zh-TW" altLang="en-US" dirty="0"/>
                  <a:t>亂數產生以 </a:t>
                </a:r>
                <a:r>
                  <a:rPr lang="en-US" altLang="zh-TW" dirty="0"/>
                  <a:t>Verilog </a:t>
                </a:r>
                <a:r>
                  <a:rPr lang="zh-TW" altLang="en-US" dirty="0"/>
                  <a:t>實現      </a:t>
                </a:r>
                <a:r>
                  <a:rPr lang="en-US" altLang="zh-TW" dirty="0"/>
                  <a:t>(PL)</a:t>
                </a:r>
              </a:p>
              <a:p>
                <a:pPr lvl="1"/>
                <a:r>
                  <a:rPr lang="zh-TW" altLang="en-US" dirty="0"/>
                  <a:t>視窗顯示以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p>
                    </m:sSup>
                  </m:oMath>
                </a14:m>
                <a:r>
                  <a:rPr lang="en-US" altLang="zh-TW" dirty="0"/>
                  <a:t> </a:t>
                </a:r>
                <a:r>
                  <a:rPr lang="zh-TW" altLang="en-US" dirty="0"/>
                  <a:t>實現             </a:t>
                </a:r>
                <a:r>
                  <a:rPr lang="en-US" altLang="zh-TW" dirty="0"/>
                  <a:t>(PC)</a:t>
                </a:r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5B7B2D4-C4B3-711B-CABD-B4D160307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BD33AA95-4A3F-2F10-411E-DEE52A38B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321" y="2126916"/>
            <a:ext cx="4442758" cy="236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86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EA4EC-8AF6-CA8E-F7D8-D89F2BCC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目前進度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FEA008-E1B5-F08F-A75C-38AB46B75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遊戲機制可正常執行</a:t>
            </a:r>
            <a:endParaRPr lang="en-US" altLang="zh-TW" dirty="0"/>
          </a:p>
          <a:p>
            <a:pPr lvl="1"/>
            <a:r>
              <a:rPr lang="zh-TW" altLang="en-US" dirty="0"/>
              <a:t>成長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r>
              <a:rPr lang="zh-TW" altLang="en-US" dirty="0"/>
              <a:t>節</a:t>
            </a:r>
            <a:endParaRPr lang="en-US" altLang="zh-TW" dirty="0"/>
          </a:p>
          <a:p>
            <a:pPr lvl="1"/>
            <a:r>
              <a:rPr lang="zh-TW" altLang="en-US" dirty="0"/>
              <a:t>退化 </a:t>
            </a:r>
            <a:r>
              <a:rPr lang="en-US" altLang="zh-TW" dirty="0"/>
              <a:t>-</a:t>
            </a:r>
            <a:r>
              <a:rPr lang="zh-TW" altLang="en-US" dirty="0"/>
              <a:t>  </a:t>
            </a:r>
            <a:r>
              <a:rPr lang="en-US" altLang="zh-TW" dirty="0"/>
              <a:t>1</a:t>
            </a:r>
            <a:r>
              <a:rPr lang="zh-TW" altLang="en-US" dirty="0"/>
              <a:t>節</a:t>
            </a:r>
            <a:endParaRPr lang="en-US" altLang="zh-TW" dirty="0"/>
          </a:p>
          <a:p>
            <a:pPr lvl="1"/>
            <a:r>
              <a:rPr lang="zh-TW" altLang="en-US" dirty="0"/>
              <a:t>撞牆 生命 </a:t>
            </a:r>
            <a:r>
              <a:rPr lang="en-US" altLang="zh-TW" dirty="0"/>
              <a:t>-1</a:t>
            </a:r>
            <a:r>
              <a:rPr lang="zh-TW" altLang="en-US" dirty="0"/>
              <a:t> 並起始</a:t>
            </a:r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58052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839CE1-F634-25FC-1508-94F0D0E9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節數低於</a:t>
            </a:r>
            <a:r>
              <a:rPr lang="en-US" altLang="zh-TW" dirty="0"/>
              <a:t>3</a:t>
            </a:r>
            <a:r>
              <a:rPr lang="zh-TW" altLang="en-US" dirty="0"/>
              <a:t>節</a:t>
            </a:r>
          </a:p>
        </p:txBody>
      </p:sp>
      <p:pic>
        <p:nvPicPr>
          <p:cNvPr id="4" name="C__Users_user_Desktop_0526.exe 2022-05-27 11-28-33">
            <a:hlinkClick r:id="" action="ppaction://media"/>
            <a:extLst>
              <a:ext uri="{FF2B5EF4-FFF2-40B4-BE49-F238E27FC236}">
                <a16:creationId xmlns:a16="http://schemas.microsoft.com/office/drawing/2014/main" id="{B3B66268-516D-0C92-28C0-90525106D4B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2" y="1757800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280603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6FF590-E66C-3AEB-3609-D2E39B73F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節數達到</a:t>
            </a:r>
            <a:r>
              <a:rPr lang="en-US" altLang="zh-TW" dirty="0"/>
              <a:t>20</a:t>
            </a:r>
            <a:r>
              <a:rPr lang="zh-TW" altLang="en-US" dirty="0"/>
              <a:t>節</a:t>
            </a:r>
          </a:p>
        </p:txBody>
      </p:sp>
      <p:pic>
        <p:nvPicPr>
          <p:cNvPr id="4" name="選取 C__Users_user_Desktop_0526.exe 2022-05-27 11-26-56">
            <a:hlinkClick r:id="" action="ppaction://media"/>
            <a:extLst>
              <a:ext uri="{FF2B5EF4-FFF2-40B4-BE49-F238E27FC236}">
                <a16:creationId xmlns:a16="http://schemas.microsoft.com/office/drawing/2014/main" id="{42E7F2F6-E775-4247-049A-5AA3EA6DA10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17048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71256E-BC93-0082-9F27-0F344CB1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撞牆及自殺測試</a:t>
            </a:r>
          </a:p>
        </p:txBody>
      </p:sp>
      <p:pic>
        <p:nvPicPr>
          <p:cNvPr id="4" name="選取 C__Users_user_Desktop_0526.exe 2022-05-27 11-28-59">
            <a:hlinkClick r:id="" action="ppaction://media"/>
            <a:extLst>
              <a:ext uri="{FF2B5EF4-FFF2-40B4-BE49-F238E27FC236}">
                <a16:creationId xmlns:a16="http://schemas.microsoft.com/office/drawing/2014/main" id="{24C80775-F03D-4C27-E5BD-C20F150672B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134813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A74B4B-B6FE-D11C-9BE0-AB1A5E8D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預定下周進度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E5D883D-86F8-737E-38C8-EA17555DBD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完成</a:t>
                </a:r>
                <a:r>
                  <a:rPr lang="en-US" altLang="zh-TW" dirty="0"/>
                  <a:t>Verilog</a:t>
                </a:r>
                <a:r>
                  <a:rPr lang="zh-TW" altLang="en-US" dirty="0"/>
                  <a:t>亂數銜接至</a:t>
                </a:r>
                <a:r>
                  <a:rPr lang="en-US" altLang="zh-TW" dirty="0"/>
                  <a:t>C</a:t>
                </a:r>
                <a:r>
                  <a:rPr lang="zh-TW" altLang="en-US" dirty="0"/>
                  <a:t>程式</a:t>
                </a:r>
                <a:endParaRPr lang="en-US" altLang="zh-TW" dirty="0"/>
              </a:p>
              <a:p>
                <a:r>
                  <a:rPr lang="zh-TW" altLang="en-US" dirty="0"/>
                  <a:t>完成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p>
                    </m:sSup>
                  </m:oMath>
                </a14:m>
                <a:r>
                  <a:rPr lang="zh-TW" altLang="en-US" dirty="0"/>
                  <a:t> 影像生成</a:t>
                </a: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/>
                  <a:t>本次問題</a:t>
                </a:r>
                <a:endParaRPr lang="en-US" altLang="zh-TW" dirty="0"/>
              </a:p>
              <a:p>
                <a:r>
                  <a:rPr lang="zh-TW" altLang="en-US" dirty="0"/>
                  <a:t>重要的零組件</a:t>
                </a:r>
                <a:r>
                  <a:rPr lang="en-US" altLang="zh-TW" dirty="0"/>
                  <a:t>(breakdown)</a:t>
                </a:r>
              </a:p>
              <a:p>
                <a:r>
                  <a:rPr lang="en-US" altLang="zh-TW" dirty="0"/>
                  <a:t>Master/Slave IPs</a:t>
                </a:r>
                <a:r>
                  <a:rPr lang="zh-TW" altLang="en-US" dirty="0"/>
                  <a:t>有哪些</a:t>
                </a:r>
              </a:p>
              <a:p>
                <a:r>
                  <a:rPr lang="zh-TW" altLang="en-US" dirty="0"/>
                  <a:t>軟硬體的分工</a:t>
                </a:r>
              </a:p>
              <a:p>
                <a:r>
                  <a:rPr lang="zh-TW" altLang="en-US" dirty="0"/>
                  <a:t>中斷做什麼</a:t>
                </a:r>
                <a:r>
                  <a:rPr lang="en-US" altLang="zh-TW" dirty="0"/>
                  <a:t>? </a:t>
                </a:r>
                <a:r>
                  <a:rPr lang="zh-TW" altLang="en-US" dirty="0"/>
                  <a:t>為什麼要使用中斷</a:t>
                </a: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E5D883D-86F8-737E-38C8-EA17555DBD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293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FB3998-6C59-F324-B611-92949C982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20220527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471E2D-6CE9-C081-2773-C7F9E089D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AEF3E5B-5B3E-148A-8AFE-9147E0516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487" y="1591481"/>
            <a:ext cx="8134068" cy="45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54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0C1CA-7E8B-BEE7-2385-BC4932F8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遊戲分析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B180B2-C8AF-14C1-9158-B9FCA83AC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989" y="1825625"/>
            <a:ext cx="7492021" cy="4351338"/>
          </a:xfrm>
        </p:spPr>
      </p:pic>
    </p:spTree>
    <p:extLst>
      <p:ext uri="{BB962C8B-B14F-4D97-AF65-F5344CB8AC3E}">
        <p14:creationId xmlns:p14="http://schemas.microsoft.com/office/powerpoint/2010/main" val="388439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871423-BFFA-D444-8B22-0009AA6FA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各系統負責項目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FB6147-B121-FA1A-49FA-08D36B6B5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PC</a:t>
            </a:r>
            <a:r>
              <a:rPr lang="zh-TW" altLang="en-US" dirty="0"/>
              <a:t>     接收</a:t>
            </a:r>
            <a:r>
              <a:rPr lang="en-US" altLang="zh-TW" dirty="0"/>
              <a:t>PS</a:t>
            </a:r>
            <a:r>
              <a:rPr lang="zh-TW" altLang="en-US" dirty="0"/>
              <a:t>端的數值並顯示遊戲畫面</a:t>
            </a:r>
            <a:endParaRPr lang="en-US" altLang="zh-TW" dirty="0"/>
          </a:p>
          <a:p>
            <a:r>
              <a:rPr lang="en-US" altLang="zh-TW" dirty="0"/>
              <a:t>PS</a:t>
            </a:r>
            <a:r>
              <a:rPr lang="zh-TW" altLang="en-US" dirty="0"/>
              <a:t>     建立</a:t>
            </a:r>
            <a:r>
              <a:rPr lang="en-US" altLang="zh-TW" dirty="0"/>
              <a:t>UART_USB_PORT</a:t>
            </a:r>
            <a:r>
              <a:rPr lang="zh-TW" altLang="en-US" dirty="0"/>
              <a:t>和</a:t>
            </a:r>
            <a:r>
              <a:rPr lang="en-US" altLang="zh-TW" dirty="0"/>
              <a:t>PC</a:t>
            </a:r>
            <a:r>
              <a:rPr lang="zh-TW" altLang="en-US" dirty="0"/>
              <a:t>端交握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</a:t>
            </a:r>
            <a:r>
              <a:rPr lang="en-US" altLang="zh-TW" dirty="0"/>
              <a:t>	</a:t>
            </a:r>
            <a:r>
              <a:rPr lang="zh-TW" altLang="en-US" dirty="0"/>
              <a:t>  建立貪食蛇遊戲程式</a:t>
            </a:r>
            <a:endParaRPr lang="en-US" altLang="zh-TW" dirty="0"/>
          </a:p>
          <a:p>
            <a:r>
              <a:rPr lang="en-US" altLang="zh-TW" dirty="0"/>
              <a:t>PL</a:t>
            </a:r>
            <a:r>
              <a:rPr lang="zh-TW" altLang="en-US" dirty="0"/>
              <a:t>     顯示貪食蛇生命狀態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   產生亂數作為蘋果位置</a:t>
            </a:r>
          </a:p>
        </p:txBody>
      </p:sp>
    </p:spTree>
    <p:extLst>
      <p:ext uri="{BB962C8B-B14F-4D97-AF65-F5344CB8AC3E}">
        <p14:creationId xmlns:p14="http://schemas.microsoft.com/office/powerpoint/2010/main" val="391641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71C114-E3FC-A0D7-F6D6-68D331D1D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各系統細節</a:t>
            </a: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95D9F4E6-FDE0-71E7-7CF5-08AD6CFDDB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4272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8378">
                  <a:extLst>
                    <a:ext uri="{9D8B030D-6E8A-4147-A177-3AD203B41FA5}">
                      <a16:colId xmlns:a16="http://schemas.microsoft.com/office/drawing/2014/main" val="3314976666"/>
                    </a:ext>
                  </a:extLst>
                </a:gridCol>
                <a:gridCol w="9807222">
                  <a:extLst>
                    <a:ext uri="{9D8B030D-6E8A-4147-A177-3AD203B41FA5}">
                      <a16:colId xmlns:a16="http://schemas.microsoft.com/office/drawing/2014/main" val="824605749"/>
                    </a:ext>
                  </a:extLst>
                </a:gridCol>
              </a:tblGrid>
              <a:tr h="691797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PC</a:t>
                      </a:r>
                      <a:endParaRPr lang="zh-TW" altLang="en-US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zh-TW" altLang="en-US" sz="2800" dirty="0"/>
                        <a:t>採用 </a:t>
                      </a:r>
                      <a:r>
                        <a:rPr lang="en-US" altLang="zh-TW" sz="2800" dirty="0"/>
                        <a:t>C# </a:t>
                      </a:r>
                      <a:r>
                        <a:rPr lang="zh-TW" altLang="en-US" sz="2800" dirty="0"/>
                        <a:t>建立遊戲畫面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8005170"/>
                  </a:ext>
                </a:extLst>
              </a:tr>
              <a:tr h="1083734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PS</a:t>
                      </a:r>
                      <a:endParaRPr lang="zh-TW" altLang="en-US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zh-TW" altLang="en-US" sz="2800" dirty="0"/>
                        <a:t>採用 </a:t>
                      </a:r>
                      <a:r>
                        <a:rPr lang="en-US" altLang="zh-TW" sz="2800" dirty="0"/>
                        <a:t>C </a:t>
                      </a:r>
                      <a:r>
                        <a:rPr lang="zh-TW" altLang="en-US" sz="2800" dirty="0"/>
                        <a:t>語言建置遊戲</a:t>
                      </a:r>
                      <a:endParaRPr lang="en-US" altLang="zh-TW" sz="2800" dirty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zh-TW" altLang="en-US" sz="2800" dirty="0"/>
                        <a:t>採用 </a:t>
                      </a:r>
                      <a:r>
                        <a:rPr lang="en-US" altLang="zh-TW" sz="2800" dirty="0" err="1"/>
                        <a:t>Vivado_ip</a:t>
                      </a:r>
                      <a:r>
                        <a:rPr lang="en-US" altLang="zh-TW" sz="2800" dirty="0"/>
                        <a:t> </a:t>
                      </a:r>
                      <a:r>
                        <a:rPr lang="zh-TW" altLang="en-US" sz="2800" dirty="0"/>
                        <a:t>建立與</a:t>
                      </a:r>
                      <a:r>
                        <a:rPr lang="en-US" altLang="zh-TW" sz="2800" dirty="0"/>
                        <a:t>PC</a:t>
                      </a:r>
                      <a:r>
                        <a:rPr lang="zh-TW" altLang="en-US" sz="2800" dirty="0"/>
                        <a:t>交握介面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2479072"/>
                  </a:ext>
                </a:extLst>
              </a:tr>
              <a:tr h="1528821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PL</a:t>
                      </a:r>
                      <a:endParaRPr lang="zh-TW" altLang="en-US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zh-TW" altLang="en-US" sz="2800" dirty="0"/>
                        <a:t>採用 </a:t>
                      </a:r>
                      <a:r>
                        <a:rPr lang="en-US" altLang="zh-TW" sz="2800" dirty="0"/>
                        <a:t>Verilog </a:t>
                      </a:r>
                      <a:r>
                        <a:rPr lang="zh-TW" altLang="en-US" sz="2800" dirty="0"/>
                        <a:t>產生亂數生成蘋果</a:t>
                      </a:r>
                      <a:endParaRPr lang="en-US" altLang="zh-TW" sz="2800" dirty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zh-TW" altLang="en-US" sz="2800" dirty="0"/>
                        <a:t>用</a:t>
                      </a:r>
                      <a:r>
                        <a:rPr lang="en-US" altLang="zh-TW" sz="2800" dirty="0"/>
                        <a:t>LED</a:t>
                      </a:r>
                      <a:r>
                        <a:rPr lang="zh-TW" altLang="en-US" sz="2800" dirty="0"/>
                        <a:t>顯示貪食蛇的生命狀態</a:t>
                      </a:r>
                      <a:br>
                        <a:rPr lang="en-US" altLang="zh-TW" sz="2800" dirty="0"/>
                      </a:br>
                      <a:r>
                        <a:rPr lang="zh-TW" altLang="en-US" sz="2800" dirty="0"/>
                        <a:t>                                                      </a:t>
                      </a:r>
                      <a:r>
                        <a:rPr lang="en-US" altLang="zh-TW" sz="2800" dirty="0"/>
                        <a:t>[</a:t>
                      </a:r>
                      <a:r>
                        <a:rPr lang="zh-TW" altLang="en-US" sz="2800" dirty="0"/>
                        <a:t>黑色為滅</a:t>
                      </a:r>
                      <a:r>
                        <a:rPr lang="en-US" altLang="zh-TW" sz="2800" dirty="0"/>
                        <a:t>]</a:t>
                      </a:r>
                      <a:br>
                        <a:rPr lang="en-US" altLang="zh-TW" sz="2800" dirty="0"/>
                      </a:br>
                      <a:r>
                        <a:rPr lang="zh-TW" altLang="en-US" sz="2800" dirty="0"/>
                        <a:t>黃色顯示節數，綠色顯示生命</a:t>
                      </a:r>
                      <a:br>
                        <a:rPr lang="en-US" altLang="zh-TW" sz="2800" dirty="0"/>
                      </a:br>
                      <a:r>
                        <a:rPr lang="zh-TW" altLang="en-US" sz="2800" dirty="0"/>
                        <a:t>若活著為呼吸燈，死亡則熄滅，勝利則恆亮。</a:t>
                      </a:r>
                      <a:endParaRPr lang="en-US" altLang="zh-TW" sz="2800" dirty="0"/>
                    </a:p>
                    <a:p>
                      <a:endParaRPr lang="en-US" altLang="zh-TW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534367"/>
                  </a:ext>
                </a:extLst>
              </a:tr>
            </a:tbl>
          </a:graphicData>
        </a:graphic>
      </p:graphicFrame>
      <p:sp>
        <p:nvSpPr>
          <p:cNvPr id="10" name="流程圖: 接點 9">
            <a:extLst>
              <a:ext uri="{FF2B5EF4-FFF2-40B4-BE49-F238E27FC236}">
                <a16:creationId xmlns:a16="http://schemas.microsoft.com/office/drawing/2014/main" id="{99660A3F-F361-3536-8BCF-89C30E97C659}"/>
              </a:ext>
            </a:extLst>
          </p:cNvPr>
          <p:cNvSpPr/>
          <p:nvPr/>
        </p:nvSpPr>
        <p:spPr>
          <a:xfrm>
            <a:off x="2528713" y="4594579"/>
            <a:ext cx="282220" cy="32737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流程圖: 接點 10">
            <a:extLst>
              <a:ext uri="{FF2B5EF4-FFF2-40B4-BE49-F238E27FC236}">
                <a16:creationId xmlns:a16="http://schemas.microsoft.com/office/drawing/2014/main" id="{223AB787-49D3-BB26-3E45-1C89C3C7C18C}"/>
              </a:ext>
            </a:extLst>
          </p:cNvPr>
          <p:cNvSpPr/>
          <p:nvPr/>
        </p:nvSpPr>
        <p:spPr>
          <a:xfrm>
            <a:off x="3059291" y="4594579"/>
            <a:ext cx="282220" cy="32737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流程圖: 接點 11">
            <a:extLst>
              <a:ext uri="{FF2B5EF4-FFF2-40B4-BE49-F238E27FC236}">
                <a16:creationId xmlns:a16="http://schemas.microsoft.com/office/drawing/2014/main" id="{830A355C-7B20-3420-E975-95FAC2EA5111}"/>
              </a:ext>
            </a:extLst>
          </p:cNvPr>
          <p:cNvSpPr/>
          <p:nvPr/>
        </p:nvSpPr>
        <p:spPr>
          <a:xfrm>
            <a:off x="3589869" y="4588934"/>
            <a:ext cx="282220" cy="32737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流程圖: 接點 12">
            <a:extLst>
              <a:ext uri="{FF2B5EF4-FFF2-40B4-BE49-F238E27FC236}">
                <a16:creationId xmlns:a16="http://schemas.microsoft.com/office/drawing/2014/main" id="{86079743-2575-5BB7-9086-67FF09833977}"/>
              </a:ext>
            </a:extLst>
          </p:cNvPr>
          <p:cNvSpPr/>
          <p:nvPr/>
        </p:nvSpPr>
        <p:spPr>
          <a:xfrm>
            <a:off x="4120447" y="4588934"/>
            <a:ext cx="282220" cy="32737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流程圖: 接點 13">
            <a:extLst>
              <a:ext uri="{FF2B5EF4-FFF2-40B4-BE49-F238E27FC236}">
                <a16:creationId xmlns:a16="http://schemas.microsoft.com/office/drawing/2014/main" id="{68ECC692-B912-6E77-460D-A564BD37AB1F}"/>
              </a:ext>
            </a:extLst>
          </p:cNvPr>
          <p:cNvSpPr/>
          <p:nvPr/>
        </p:nvSpPr>
        <p:spPr>
          <a:xfrm>
            <a:off x="4651025" y="4588934"/>
            <a:ext cx="282220" cy="32737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流程圖: 接點 14">
            <a:extLst>
              <a:ext uri="{FF2B5EF4-FFF2-40B4-BE49-F238E27FC236}">
                <a16:creationId xmlns:a16="http://schemas.microsoft.com/office/drawing/2014/main" id="{663BBA8F-DF56-3FD1-532E-DE0376FE3B61}"/>
              </a:ext>
            </a:extLst>
          </p:cNvPr>
          <p:cNvSpPr/>
          <p:nvPr/>
        </p:nvSpPr>
        <p:spPr>
          <a:xfrm>
            <a:off x="5181603" y="4588934"/>
            <a:ext cx="282220" cy="32737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流程圖: 接點 15">
            <a:extLst>
              <a:ext uri="{FF2B5EF4-FFF2-40B4-BE49-F238E27FC236}">
                <a16:creationId xmlns:a16="http://schemas.microsoft.com/office/drawing/2014/main" id="{7F6520E0-1789-575C-7A93-EA551C618C10}"/>
              </a:ext>
            </a:extLst>
          </p:cNvPr>
          <p:cNvSpPr/>
          <p:nvPr/>
        </p:nvSpPr>
        <p:spPr>
          <a:xfrm>
            <a:off x="5712181" y="4583289"/>
            <a:ext cx="282220" cy="327377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流程圖: 接點 16">
            <a:extLst>
              <a:ext uri="{FF2B5EF4-FFF2-40B4-BE49-F238E27FC236}">
                <a16:creationId xmlns:a16="http://schemas.microsoft.com/office/drawing/2014/main" id="{483AAA15-0FA4-2D16-938F-E9DBA2133012}"/>
              </a:ext>
            </a:extLst>
          </p:cNvPr>
          <p:cNvSpPr/>
          <p:nvPr/>
        </p:nvSpPr>
        <p:spPr>
          <a:xfrm>
            <a:off x="6242759" y="4583289"/>
            <a:ext cx="282220" cy="327377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01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1CA74F-71A8-462A-8B55-E8F4C1375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報告結束</a:t>
            </a:r>
          </a:p>
        </p:txBody>
      </p:sp>
    </p:spTree>
    <p:extLst>
      <p:ext uri="{BB962C8B-B14F-4D97-AF65-F5344CB8AC3E}">
        <p14:creationId xmlns:p14="http://schemas.microsoft.com/office/powerpoint/2010/main" val="2495406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AFDB87-43E8-408C-A5AE-F1E99E8DEF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GPIO_Interrupt</a:t>
            </a:r>
            <a:br>
              <a:rPr lang="en-US" altLang="zh-TW" dirty="0"/>
            </a:br>
            <a:r>
              <a:rPr lang="en-US" altLang="zh-TW" dirty="0"/>
              <a:t>Final project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DA737B6-8A1A-4BF6-8C1B-C76DE44D6D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組員</a:t>
            </a:r>
            <a:r>
              <a:rPr lang="en-US" altLang="zh-TW" dirty="0"/>
              <a:t>:	</a:t>
            </a:r>
            <a:r>
              <a:rPr lang="zh-TW" altLang="en-US" dirty="0"/>
              <a:t>鄭彥禎</a:t>
            </a:r>
            <a:endParaRPr lang="en-US" altLang="zh-TW" dirty="0"/>
          </a:p>
          <a:p>
            <a:r>
              <a:rPr lang="zh-TW" altLang="en-US" dirty="0"/>
              <a:t> </a:t>
            </a:r>
            <a:r>
              <a:rPr lang="en-US" altLang="zh-TW" dirty="0"/>
              <a:t>	</a:t>
            </a:r>
            <a:r>
              <a:rPr lang="zh-TW" altLang="en-US" dirty="0"/>
              <a:t>黃紫汝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/>
              <a:t>邱柏瑋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14175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73575-8238-4535-B2F7-EBF43B5C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1.</a:t>
            </a:r>
            <a:r>
              <a:rPr lang="zh-TW" altLang="zh-TW" dirty="0"/>
              <a:t>包</a:t>
            </a:r>
            <a:r>
              <a:rPr lang="en-US" altLang="zh-TW" dirty="0"/>
              <a:t>IP</a:t>
            </a:r>
            <a:r>
              <a:rPr lang="zh-TW" altLang="zh-TW" dirty="0"/>
              <a:t>，</a:t>
            </a:r>
            <a:r>
              <a:rPr lang="en-US" altLang="zh-TW" dirty="0"/>
              <a:t>IP</a:t>
            </a:r>
            <a:r>
              <a:rPr lang="zh-TW" altLang="zh-TW" dirty="0"/>
              <a:t>可以透過</a:t>
            </a:r>
            <a:r>
              <a:rPr lang="en-US" altLang="zh-TW" dirty="0"/>
              <a:t>AXI bus</a:t>
            </a:r>
            <a:r>
              <a:rPr lang="zh-TW" altLang="zh-TW" dirty="0"/>
              <a:t>傳遞資料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EF702C-8365-4FB9-A754-8F4A8A72C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69" y="1463738"/>
            <a:ext cx="9684470" cy="539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60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4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765</Words>
  <Application>Microsoft Office PowerPoint</Application>
  <PresentationFormat>寬螢幕</PresentationFormat>
  <Paragraphs>134</Paragraphs>
  <Slides>36</Slides>
  <Notes>3</Notes>
  <HiddenSlides>0</HiddenSlides>
  <MMClips>4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3" baseType="lpstr">
      <vt:lpstr>新細明體</vt:lpstr>
      <vt:lpstr>標楷體</vt:lpstr>
      <vt:lpstr>Arial</vt:lpstr>
      <vt:lpstr>Calibri</vt:lpstr>
      <vt:lpstr>Cambria Math</vt:lpstr>
      <vt:lpstr>Times New Roman</vt:lpstr>
      <vt:lpstr>Office 佈景主題</vt:lpstr>
      <vt:lpstr>系統晶片設計實習＿貪食蛇 進度報告</vt:lpstr>
      <vt:lpstr>遊戲規則</vt:lpstr>
      <vt:lpstr>遊戲內容</vt:lpstr>
      <vt:lpstr>遊戲分析</vt:lpstr>
      <vt:lpstr>各系統負責項目</vt:lpstr>
      <vt:lpstr>各系統細節</vt:lpstr>
      <vt:lpstr>報告結束</vt:lpstr>
      <vt:lpstr>GPIO_Interrupt Final project</vt:lpstr>
      <vt:lpstr>1.包IP，IP可以透過AXI bus傳遞資料</vt:lpstr>
      <vt:lpstr>2. IP會產生中斷IRQ訊號</vt:lpstr>
      <vt:lpstr> 2.1 IRQ的編號</vt:lpstr>
      <vt:lpstr>2.2 GIC的mask暫存器、中斷編號暫存器、pending暫存器的、以及你的IP資料暫存器的addresses分別是哪些 </vt:lpstr>
      <vt:lpstr>GIC的mask暫存器 </vt:lpstr>
      <vt:lpstr>中斷編號暫存器</vt:lpstr>
      <vt:lpstr>pending暫存器</vt:lpstr>
      <vt:lpstr>pending暫存器</vt:lpstr>
      <vt:lpstr>IP資料暫存器的addresses</vt:lpstr>
      <vt:lpstr>Interrupt type</vt:lpstr>
      <vt:lpstr>3. ISR(interrupt service routine)做什麼事情</vt:lpstr>
      <vt:lpstr>4. 期末專案做什麼?</vt:lpstr>
      <vt:lpstr>4.1 需求規格:</vt:lpstr>
      <vt:lpstr>功能</vt:lpstr>
      <vt:lpstr>遊戲規則</vt:lpstr>
      <vt:lpstr>遊戲內容</vt:lpstr>
      <vt:lpstr>效能</vt:lpstr>
      <vt:lpstr>使用限制(環境)</vt:lpstr>
      <vt:lpstr>4.2 情境: 操作流程、操作步驟</vt:lpstr>
      <vt:lpstr>4.3 為什麼要使用SoC? 特別是platform-based SoC,以AXI bus為主角 說明整個資訊的流程(資料流)</vt:lpstr>
      <vt:lpstr>報告結束</vt:lpstr>
      <vt:lpstr>推進方式</vt:lpstr>
      <vt:lpstr>目前進度</vt:lpstr>
      <vt:lpstr>節數低於3節</vt:lpstr>
      <vt:lpstr>節數達到20節</vt:lpstr>
      <vt:lpstr>撞牆及自殺測試</vt:lpstr>
      <vt:lpstr>預定下周進度</vt:lpstr>
      <vt:lpstr>20220527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系統晶片設計實習 進度報告</dc:title>
  <dc:creator>鄭 彥禎</dc:creator>
  <cp:lastModifiedBy>user</cp:lastModifiedBy>
  <cp:revision>5</cp:revision>
  <dcterms:created xsi:type="dcterms:W3CDTF">2022-05-27T03:28:16Z</dcterms:created>
  <dcterms:modified xsi:type="dcterms:W3CDTF">2022-05-27T06:20:04Z</dcterms:modified>
</cp:coreProperties>
</file>